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82"/>
  </p:notesMasterIdLst>
  <p:sldIdLst>
    <p:sldId id="256" r:id="rId2"/>
    <p:sldId id="267" r:id="rId3"/>
    <p:sldId id="269" r:id="rId4"/>
    <p:sldId id="271" r:id="rId5"/>
    <p:sldId id="273" r:id="rId6"/>
    <p:sldId id="275" r:id="rId7"/>
    <p:sldId id="319" r:id="rId8"/>
    <p:sldId id="315" r:id="rId9"/>
    <p:sldId id="278" r:id="rId10"/>
    <p:sldId id="277" r:id="rId11"/>
    <p:sldId id="281" r:id="rId12"/>
    <p:sldId id="282" r:id="rId13"/>
    <p:sldId id="283" r:id="rId14"/>
    <p:sldId id="284" r:id="rId15"/>
    <p:sldId id="285" r:id="rId16"/>
    <p:sldId id="287" r:id="rId17"/>
    <p:sldId id="289" r:id="rId18"/>
    <p:sldId id="291" r:id="rId19"/>
    <p:sldId id="316" r:id="rId20"/>
    <p:sldId id="293" r:id="rId21"/>
    <p:sldId id="299" r:id="rId22"/>
    <p:sldId id="301" r:id="rId23"/>
    <p:sldId id="323" r:id="rId24"/>
    <p:sldId id="317" r:id="rId25"/>
    <p:sldId id="303" r:id="rId26"/>
    <p:sldId id="304" r:id="rId27"/>
    <p:sldId id="321" r:id="rId28"/>
    <p:sldId id="305" r:id="rId29"/>
    <p:sldId id="306" r:id="rId30"/>
    <p:sldId id="307" r:id="rId31"/>
    <p:sldId id="308" r:id="rId32"/>
    <p:sldId id="324" r:id="rId33"/>
    <p:sldId id="257" r:id="rId34"/>
    <p:sldId id="258" r:id="rId35"/>
    <p:sldId id="259" r:id="rId36"/>
    <p:sldId id="260" r:id="rId37"/>
    <p:sldId id="325" r:id="rId38"/>
    <p:sldId id="326" r:id="rId39"/>
    <p:sldId id="327" r:id="rId40"/>
    <p:sldId id="261" r:id="rId41"/>
    <p:sldId id="328" r:id="rId42"/>
    <p:sldId id="329" r:id="rId43"/>
    <p:sldId id="263" r:id="rId44"/>
    <p:sldId id="262" r:id="rId45"/>
    <p:sldId id="264" r:id="rId46"/>
    <p:sldId id="270" r:id="rId47"/>
    <p:sldId id="265" r:id="rId48"/>
    <p:sldId id="266" r:id="rId49"/>
    <p:sldId id="330" r:id="rId50"/>
    <p:sldId id="268" r:id="rId51"/>
    <p:sldId id="331" r:id="rId52"/>
    <p:sldId id="332" r:id="rId53"/>
    <p:sldId id="333" r:id="rId54"/>
    <p:sldId id="334" r:id="rId55"/>
    <p:sldId id="335" r:id="rId56"/>
    <p:sldId id="336" r:id="rId57"/>
    <p:sldId id="337" r:id="rId58"/>
    <p:sldId id="338" r:id="rId59"/>
    <p:sldId id="339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272" r:id="rId68"/>
    <p:sldId id="274" r:id="rId69"/>
    <p:sldId id="347" r:id="rId70"/>
    <p:sldId id="276" r:id="rId71"/>
    <p:sldId id="348" r:id="rId72"/>
    <p:sldId id="349" r:id="rId73"/>
    <p:sldId id="350" r:id="rId74"/>
    <p:sldId id="351" r:id="rId75"/>
    <p:sldId id="352" r:id="rId76"/>
    <p:sldId id="353" r:id="rId77"/>
    <p:sldId id="354" r:id="rId78"/>
    <p:sldId id="355" r:id="rId79"/>
    <p:sldId id="356" r:id="rId80"/>
    <p:sldId id="357" r:id="rId8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79" autoAdjust="0"/>
    <p:restoredTop sz="94660"/>
  </p:normalViewPr>
  <p:slideViewPr>
    <p:cSldViewPr>
      <p:cViewPr varScale="1">
        <p:scale>
          <a:sx n="82" d="100"/>
          <a:sy n="82" d="100"/>
        </p:scale>
        <p:origin x="113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931BB-CAE5-4C0B-B05E-B0C351ED4189}" type="datetimeFigureOut">
              <a:rPr lang="en-US" smtClean="0"/>
              <a:t>31-Aug-24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A8837-3C3F-42F7-BFAA-67B52B506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0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854BE-915F-4025-A0ED-CB7075858CD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/>
              <a:t>ретко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714CE4-DA1D-4BA2-BB29-515FDF0F56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B980FD-49C8-44ED-9F29-12F2CFFFA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24EEE-8E98-4D60-8DEA-F5EC556DD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27400-6DD8-40BC-917F-92D39D2CA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CB4A0-9217-4348-B235-814E7E9E8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0F2003-A621-493E-8FCF-6D3467F80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DD5AEF-8AE7-4A9C-B934-9F77DAA06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544E14-B329-49F9-9227-7DD8A606D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3185AA-578C-475A-9C0E-376870EBF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09401-F73E-4BA2-A51C-04939866B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417795-55F2-407C-97B4-231B6B59C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FCE303B-1394-4A6C-88A5-BC87828B1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F694AF8-F725-42B8-8E31-9D0D60C1B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6" r:id="rId2"/>
    <p:sldLayoutId id="2147483781" r:id="rId3"/>
    <p:sldLayoutId id="2147483782" r:id="rId4"/>
    <p:sldLayoutId id="2147483783" r:id="rId5"/>
    <p:sldLayoutId id="2147483784" r:id="rId6"/>
    <p:sldLayoutId id="2147483777" r:id="rId7"/>
    <p:sldLayoutId id="2147483785" r:id="rId8"/>
    <p:sldLayoutId id="2147483786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orl\Journey%20of%20Sound%20to%20the%20Brain.mp4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11560" y="1804147"/>
            <a:ext cx="7772400" cy="32497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 аудиологије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аудиолошка рехабилитација, болести фацијалног живца, обољења вестибуларног апарата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уво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b="1" i="1">
                <a:latin typeface="Times New Roman" pitchFamily="18" charset="0"/>
                <a:cs typeface="Times New Roman" pitchFamily="18" charset="0"/>
              </a:rPr>
              <a:t>Предње</a:t>
            </a:r>
            <a:r>
              <a:rPr lang="sr-Latn-CS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sr-Latn-CS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sr-Latn-CS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коштаног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лабиринта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кохлеа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b="1" i="1">
                <a:latin typeface="Times New Roman" pitchFamily="18" charset="0"/>
                <a:cs typeface="Times New Roman" pitchFamily="18" charset="0"/>
              </a:rPr>
              <a:t>Задње</a:t>
            </a:r>
            <a:r>
              <a:rPr lang="sr-Latn-CS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горњи-вестибулумски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коштаног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лабиринта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вестибулум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коштана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полукружна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канала</a:t>
            </a:r>
          </a:p>
        </p:txBody>
      </p:sp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Cochlea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подсећа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кућицу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пужа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завоја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избочује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промонторијум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његовом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доњем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зиду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fenestra rotunda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seu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cochlearis.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Канал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обавија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стожера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модиолуса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кога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полази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коштана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преграда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lamina spiralis ossea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дели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scalu tympani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scalu vestibuli.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Преграда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недостаје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врху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хеликотрема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/>
              <a:t>cochlea</a:t>
            </a:r>
            <a:endParaRPr lang="en-US"/>
          </a:p>
        </p:txBody>
      </p:sp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puz unutrasnjeg uha i Kortijev or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565400"/>
            <a:ext cx="39068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/>
              <a:t>cochlea</a:t>
            </a:r>
            <a:endParaRPr lang="en-US"/>
          </a:p>
        </p:txBody>
      </p:sp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poprecni presek pu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636838"/>
            <a:ext cx="36861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unutrasnje uho - srtuk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492375"/>
            <a:ext cx="41148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Кортијев</a:t>
            </a:r>
            <a:r>
              <a:rPr lang="sr-Latn-CS"/>
              <a:t> </a:t>
            </a:r>
            <a:r>
              <a:rPr lang="en-US"/>
              <a:t>орган</a:t>
            </a:r>
          </a:p>
        </p:txBody>
      </p:sp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Korijev or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420938"/>
            <a:ext cx="5715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Мембрански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лабиринт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подсећа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коштани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коштаном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вестибулуму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мембранске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кесице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утрикулус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сакулус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спојене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дуцтусом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утрикулосакулусом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кохлејом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ductus reniusom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мембранозних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полукружних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канала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своју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ампулу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близу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отвора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утрикулус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ампуле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криста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којa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дели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њој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сензорне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Ductus cochlearis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scala media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коштаном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laminom spiralis 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поделу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двеју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скала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пужа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троугластог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базиларна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границу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скали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вестибули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membrana Raisneri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коштаном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зиду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ligamentum spirale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богат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крвним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судовима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Scala media seu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ductus cochlearis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 испуњен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ендолимфом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scala tympani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scala vestibuli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испуњене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перилимфом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базиларној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мембрни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Cortijev орган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спољашњих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редом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унутрашњих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нервних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ћелија</a:t>
            </a:r>
          </a:p>
        </p:txBody>
      </p:sp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Кортијев орган</a:t>
            </a:r>
          </a:p>
        </p:txBody>
      </p:sp>
      <p:sp>
        <p:nvSpPr>
          <p:cNvPr id="778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Korijev or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420938"/>
            <a:ext cx="5715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aditional Arabic" pitchFamily="18" charset="-78"/>
                <a:cs typeface="Traditional Arabic" pitchFamily="18" charset="-78"/>
              </a:rPr>
              <a:t>Бубна</a:t>
            </a:r>
            <a:r>
              <a:rPr lang="sr-Latn-CS"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en-US">
                <a:latin typeface="Traditional Arabic" pitchFamily="18" charset="-78"/>
                <a:cs typeface="Traditional Arabic" pitchFamily="18" charset="-78"/>
              </a:rPr>
              <a:t>опна</a:t>
            </a:r>
            <a:r>
              <a:rPr lang="sr-Latn-CS"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en-US">
                <a:latin typeface="Traditional Arabic" pitchFamily="18" charset="-78"/>
                <a:cs typeface="Traditional Arabic" pitchFamily="18" charset="-78"/>
              </a:rPr>
              <a:t>-membrana tympani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Pars tensa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Pars flacida</a:t>
            </a:r>
          </a:p>
          <a:p>
            <a:pPr eaLnBrk="1" hangingPunct="1"/>
            <a:r>
              <a:rPr lang="en-US">
                <a:latin typeface="Traditional Arabic" pitchFamily="18" charset="-78"/>
                <a:cs typeface="Traditional Arabic" pitchFamily="18" charset="-78"/>
              </a:rPr>
              <a:t>Епитyмпанум</a:t>
            </a:r>
          </a:p>
          <a:p>
            <a:pPr eaLnBrk="1" hangingPunct="1"/>
            <a:r>
              <a:rPr lang="en-US">
                <a:latin typeface="Traditional Arabic" pitchFamily="18" charset="-78"/>
                <a:cs typeface="Traditional Arabic" pitchFamily="18" charset="-78"/>
              </a:rPr>
              <a:t>Месотyмпанум</a:t>
            </a:r>
          </a:p>
          <a:p>
            <a:pPr eaLnBrk="1" hangingPunct="1"/>
            <a:r>
              <a:rPr lang="en-US">
                <a:latin typeface="Traditional Arabic" pitchFamily="18" charset="-78"/>
                <a:cs typeface="Traditional Arabic" pitchFamily="18" charset="-78"/>
              </a:rPr>
              <a:t>Хyпотyмпанум</a:t>
            </a:r>
          </a:p>
        </p:txBody>
      </p:sp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статичког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акустичког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осмог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живца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заједно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пролазе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унут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Слушни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ходник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изласку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раздвајају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долазе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одговарајућих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синапси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продуженој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мождини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одатле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бројних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једара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можданом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стаблу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досежу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одговарајућих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кортикалних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центара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ear-anatomy-atlas_imagelarge 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349500"/>
            <a:ext cx="50292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Проучава појаве везане за слух,са задатком раног откривања особа оштећеног слухаи њихове рехабилитације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Слух је поред вида од прворазредног значаја за социјални живот човека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Акуметрија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Аудиометрија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Тимпанометрија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Аудиологија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Тонови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16-20 000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Звукови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сложени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тон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боју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Шумови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мешавина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звукова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Гласови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људски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говор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80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7.000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Обичан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говор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500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- 3000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јачина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40-60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вика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85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dB.</a:t>
            </a:r>
          </a:p>
        </p:txBody>
      </p:sp>
      <p:sp>
        <p:nvSpPr>
          <p:cNvPr id="788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Аудиологија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sr-Cyrl-CS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sr-Cyrl-CS">
                <a:latin typeface="Times New Roman" pitchFamily="18" charset="0"/>
                <a:cs typeface="Times New Roman" pitchFamily="18" charset="0"/>
              </a:rPr>
              <a:t>Аеротyмпанални</a:t>
            </a:r>
          </a:p>
          <a:p>
            <a:pPr algn="ctr" eaLnBrk="1" hangingPunct="1"/>
            <a:r>
              <a:rPr lang="sr-Cyrl-CS">
                <a:latin typeface="Times New Roman" pitchFamily="18" charset="0"/>
                <a:cs typeface="Times New Roman" pitchFamily="18" charset="0"/>
              </a:rPr>
              <a:t>Краниотyмпанални</a:t>
            </a:r>
          </a:p>
          <a:p>
            <a:pPr algn="ctr" eaLnBrk="1" hangingPunct="1"/>
            <a:r>
              <a:rPr lang="sr-Cyrl-CS">
                <a:latin typeface="Times New Roman" pitchFamily="18" charset="0"/>
                <a:cs typeface="Times New Roman" pitchFamily="18" charset="0"/>
              </a:rPr>
              <a:t>Кранијални</a:t>
            </a:r>
          </a:p>
          <a:p>
            <a:pPr algn="ctr" eaLnBrk="1" hangingPunct="1"/>
            <a:endParaRPr lang="sr-Latn-CS"/>
          </a:p>
          <a:p>
            <a:pPr algn="ctr" eaLnBrk="1" hangingPunct="1"/>
            <a:endParaRPr lang="sr-Latn-CS"/>
          </a:p>
          <a:p>
            <a:pPr eaLnBrk="1" hangingPunct="1"/>
            <a:endParaRPr lang="en-US"/>
          </a:p>
        </p:txBody>
      </p:sp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Путеви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преношења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звука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earing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4437063"/>
            <a:ext cx="5040313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80000"/>
              </a:lnSpc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Кондуктивни -</a:t>
            </a:r>
            <a:r>
              <a:rPr lang="sr-Latn-C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спроводни</a:t>
            </a:r>
            <a:r>
              <a:rPr lang="sr-Latn-C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апарат</a:t>
            </a:r>
            <a:endParaRPr lang="sr-Latn-CS" sz="2400" b="1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спољашњи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слушни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ходник</a:t>
            </a:r>
            <a:endParaRPr lang="sr-Latn-CS" sz="240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слушне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кошчице- ефекат полуге</a:t>
            </a:r>
            <a:endParaRPr lang="sr-Latn-CS" sz="240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Кретање лабиринтне течности</a:t>
            </a:r>
            <a:endParaRPr lang="sr-Latn-CS" sz="2400" b="1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прозора</a:t>
            </a:r>
            <a:endParaRPr lang="sr-Latn-CS" sz="240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Кортијев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орган</a:t>
            </a:r>
            <a:endParaRPr lang="sr-Latn-CS" sz="240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кохлеарна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микрофонија</a:t>
            </a:r>
            <a:endParaRPr lang="sr-Latn-CS" sz="240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аферентне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трансмитер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адреналин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еферентне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sr-Latn-C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трансмитерацетилхолин</a:t>
            </a:r>
          </a:p>
        </p:txBody>
      </p:sp>
      <p:sp>
        <p:nvSpPr>
          <p:cNvPr id="655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781300"/>
            <a:ext cx="7704137" cy="3305175"/>
          </a:xfrm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860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conductive-sensorineural-hearing-loss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781300"/>
            <a:ext cx="3571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Спољашњи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слушни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ходник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акустичког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аспекта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резонатор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звучних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таласа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3000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Hz.</a:t>
            </a:r>
          </a:p>
        </p:txBody>
      </p:sp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осцилује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истим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бројем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циклуса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осцилује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ваздушни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таласи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допиру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импеданцу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условљена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њеним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обликом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грађом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прими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широк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спектар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звучних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55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а овалног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прозора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3,2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мм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/>
          </a:p>
        </p:txBody>
      </p:sp>
      <p:sp>
        <p:nvSpPr>
          <p:cNvPr id="675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опна</a:t>
            </a:r>
          </a:p>
        </p:txBody>
      </p:sp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bubna_opna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420938"/>
            <a:ext cx="26225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слушних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кошчица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полуге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Улога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трансмисији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појачавању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трансформацији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звука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унутрашњег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наглог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интензивног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звука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Journey of Sound to the Brain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71813" y="364331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Директан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прелазак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звука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ваздушне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течну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повлачи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собом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50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60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догађа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захваљујући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чињеници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концентрише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плочу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стапеса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14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појачава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25,5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dB.</a:t>
            </a:r>
          </a:p>
        </p:txBody>
      </p:sp>
      <p:sp>
        <p:nvSpPr>
          <p:cNvPr id="696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физиологије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RS" b="1" dirty="0">
                <a:latin typeface="Times New Roman" pitchFamily="18" charset="0"/>
                <a:cs typeface="Times New Roman" pitchFamily="18" charset="0"/>
              </a:rPr>
              <a:t>удиолошка рехабилитација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Процес умањења неспособности проистеклих из оштећења слуха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Рехабилитација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-поновно успостављање способности која је раније постојала па се изгубила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Код одраслих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Код деце –</a:t>
            </a:r>
            <a:r>
              <a:rPr lang="sr-RS" b="1" dirty="0">
                <a:latin typeface="Times New Roman" pitchFamily="18" charset="0"/>
                <a:cs typeface="Times New Roman" pitchFamily="18" charset="0"/>
              </a:rPr>
              <a:t>хабилитација,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ради се о успостављању способности чујења које раније није постојало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удиолошка рехабилитација</a:t>
            </a:r>
            <a:endParaRPr lang="en-US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Оперативним путем:</a:t>
            </a:r>
          </a:p>
          <a:p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Код обољења кондуктивног апарата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конгениталне малформације спољашњег и средњег ува, прекид ланва слушних кошчица, хронични гнојни и негнојни отитиси, отосклероза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Ови захвати су више мање успешни, па постоји потреба за побољшањем слуха на други начин</a:t>
            </a:r>
          </a:p>
          <a:p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Оштећења слуха у унутрашњем уву и слушним путевима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Не могу се лечити оперативно, а најчешће ни медикаментозно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Слух се може поправити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Значи: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За нека кондуктивана и сва сензоринеуријална оштећења слуха остаје могућност побољшања слуха слушним амплификаторима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Да би слушни апарат био од помоћи мора да постоје остаци слуха који се могу амплификовати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Аудиометрија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 објективна аудиометрија : БЕРА код деце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Код обостранихвеома тешких оштећења слуха слушни апарати не могу помоћи  јер нема остатака слуха који се могу аплификовати, те се користе КОХЛЕАРНИ  ИМПЛАНТИ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Они мењају Кохлеу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R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26" name="AutoShape 2" descr="Ð ÐµÐ·ÑÐ»ÑÐ°Ñ ÑÐ»Ð¸ÐºÐ° Ð·Ð° slusni aparat i kohlearni implant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Ð ÐµÐ·ÑÐ»ÑÐ°Ñ ÑÐ»Ð¸ÐºÐ° Ð·Ð° slusni aparat i kohlearni implan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581400"/>
            <a:ext cx="2857500" cy="1914525"/>
          </a:xfrm>
          <a:prstGeom prst="rect">
            <a:avLst/>
          </a:prstGeom>
          <a:noFill/>
        </p:spPr>
      </p:pic>
      <p:sp>
        <p:nvSpPr>
          <p:cNvPr id="1030" name="AutoShape 6" descr="Ð ÐµÐ·ÑÐ»ÑÐ°Ñ ÑÐ»Ð¸ÐºÐ° Ð·Ð° slusni aparat i kohlearni implant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Ð¡ÑÐ¾Ð´Ð½Ð° ÑÐ»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352800"/>
            <a:ext cx="3754810" cy="2505075"/>
          </a:xfrm>
          <a:prstGeom prst="rect">
            <a:avLst/>
          </a:prstGeom>
          <a:noFill/>
        </p:spPr>
      </p:pic>
      <p:pic>
        <p:nvPicPr>
          <p:cNvPr id="1036" name="Picture 12" descr="Ð ÐµÐ·ÑÐ»ÑÐ°Ñ ÑÐ»Ð¸ÐºÐ° Ð·Ð° slusni aparat i kohlearni implan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1000"/>
            <a:ext cx="3502025" cy="2696559"/>
          </a:xfrm>
          <a:prstGeom prst="rect">
            <a:avLst/>
          </a:prstGeom>
          <a:noFill/>
        </p:spPr>
      </p:pic>
      <p:pic>
        <p:nvPicPr>
          <p:cNvPr id="10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0"/>
            <a:ext cx="2686050" cy="26860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Периферне парезе и парализе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n.facijalisa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Оштећење не доводи до виталне угрожености, већ до поремећаја мимике и појаве асиметрије и наказности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Шест сегмената: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Интракранијални,интрамеатални,лабиринтни,тимпанични,мастоидни и екстракранијални сегмент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x-none" sz="1800">
                <a:latin typeface="Times New Roman" pitchFamily="18" charset="0"/>
                <a:cs typeface="Times New Roman" pitchFamily="18" charset="0"/>
              </a:rPr>
              <a:t>n.facijalis </a:t>
            </a:r>
            <a:r>
              <a:rPr lang="x-none" sz="1800" dirty="0">
                <a:latin typeface="Times New Roman" pitchFamily="18" charset="0"/>
                <a:cs typeface="Times New Roman" pitchFamily="18" charset="0"/>
              </a:rPr>
              <a:t>је доминантно моторни живац и полази од једра у понсу.Фронтална грана фацијалног једра је инервисана од оба кортиконуклеарна тракта.Влакна направе колено око једра n.abducensa, напуштаju мождано стабло u fossi pospontini.</a:t>
            </a:r>
          </a:p>
          <a:p>
            <a:r>
              <a:rPr lang="x-none" sz="1800" dirty="0">
                <a:latin typeface="Times New Roman" pitchFamily="18" charset="0"/>
                <a:cs typeface="Times New Roman" pitchFamily="18" charset="0"/>
              </a:rPr>
              <a:t>Придружује му се и n.intermedius  који садржи две врсте влакна:</a:t>
            </a:r>
          </a:p>
          <a:p>
            <a:r>
              <a:rPr lang="x-none" sz="1800" i="1" dirty="0">
                <a:latin typeface="Times New Roman" pitchFamily="18" charset="0"/>
                <a:cs typeface="Times New Roman" pitchFamily="18" charset="0"/>
              </a:rPr>
              <a:t>Висцеромоторна</a:t>
            </a:r>
            <a:r>
              <a:rPr lang="x-none" sz="1800" dirty="0">
                <a:latin typeface="Times New Roman" pitchFamily="18" charset="0"/>
                <a:cs typeface="Times New Roman" pitchFamily="18" charset="0"/>
              </a:rPr>
              <a:t> (сузна жлезда,субмандибуларна и сублингвална)</a:t>
            </a:r>
          </a:p>
          <a:p>
            <a:r>
              <a:rPr lang="x-none" sz="1800" i="1" dirty="0">
                <a:latin typeface="Times New Roman" pitchFamily="18" charset="0"/>
                <a:cs typeface="Times New Roman" pitchFamily="18" charset="0"/>
              </a:rPr>
              <a:t>Висцеросензитивна</a:t>
            </a:r>
            <a:r>
              <a:rPr lang="x-none" sz="1800" dirty="0">
                <a:latin typeface="Times New Roman" pitchFamily="18" charset="0"/>
                <a:cs typeface="Times New Roman" pitchFamily="18" charset="0"/>
              </a:rPr>
              <a:t> ( густативни осећај из печуркастих папила)</a:t>
            </a:r>
          </a:p>
          <a:p>
            <a:r>
              <a:rPr lang="x-none" sz="1800" dirty="0">
                <a:latin typeface="Times New Roman" pitchFamily="18" charset="0"/>
                <a:cs typeface="Times New Roman" pitchFamily="18" charset="0"/>
              </a:rPr>
              <a:t> n.intermedius  напушта мождано стабло као засебан живац и кроз понтоцеребеларни угао , али прати n.facijalis до унутрашњег слушног ходника.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4400" i="1">
                <a:latin typeface="Times New Roman" pitchFamily="18" charset="0"/>
                <a:cs typeface="Times New Roman" pitchFamily="18" charset="0"/>
              </a:rPr>
              <a:t>Интракранијални</a:t>
            </a:r>
            <a:br>
              <a:rPr lang="x-none" sz="4400" i="1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Content Placeholder 3" descr="OK - prozirn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9350" y="1484313"/>
            <a:ext cx="4305300" cy="4521200"/>
          </a:xfrm>
          <a:noFill/>
        </p:spPr>
      </p:pic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800" b="1" i="1" dirty="0">
                <a:latin typeface="Times New Roman" pitchFamily="18" charset="0"/>
                <a:cs typeface="Times New Roman" pitchFamily="18" charset="0"/>
              </a:rPr>
              <a:t>Интрамеатални</a:t>
            </a:r>
          </a:p>
          <a:p>
            <a:r>
              <a:rPr lang="x-none" sz="2800" dirty="0">
                <a:latin typeface="Times New Roman" pitchFamily="18" charset="0"/>
                <a:cs typeface="Times New Roman" pitchFamily="18" charset="0"/>
              </a:rPr>
              <a:t>Удружен са VIII кранијалним живцем пролази кроз унутрашњи слушни ходник</a:t>
            </a:r>
          </a:p>
          <a:p>
            <a:r>
              <a:rPr lang="x-none" sz="2800" b="1" i="1" dirty="0">
                <a:latin typeface="Times New Roman" pitchFamily="18" charset="0"/>
                <a:cs typeface="Times New Roman" pitchFamily="18" charset="0"/>
              </a:rPr>
              <a:t>Лабиринтни сегмент</a:t>
            </a:r>
          </a:p>
          <a:p>
            <a:r>
              <a:rPr lang="x-none" sz="2800" dirty="0">
                <a:latin typeface="Times New Roman" pitchFamily="18" charset="0"/>
                <a:cs typeface="Times New Roman" pitchFamily="18" charset="0"/>
              </a:rPr>
              <a:t>Прави прво колено  ganglion geniculi и одваја се n.petrosus major</a:t>
            </a:r>
          </a:p>
          <a:p>
            <a:r>
              <a:rPr lang="x-none" sz="2800" b="1" i="1" dirty="0">
                <a:latin typeface="Times New Roman" pitchFamily="18" charset="0"/>
                <a:cs typeface="Times New Roman" pitchFamily="18" charset="0"/>
              </a:rPr>
              <a:t>Тимпанични  сегмент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Мастоидни сегмент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Прави друго колено и одвајају се влакна за chordu tympani( кроз средње уво и даље до сензорних густативних влакана)</a:t>
            </a:r>
          </a:p>
          <a:p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Екстракранијални сегмент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 изласку из мастоидног канала, улази у паротидну жлезду и даје два завршна стабла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 мимичну мускулатуру је важна доња грана ramus marginalis која учествује у мимици осмеха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Једино ова грана нема анастомозе са суседним гранама , што је важно у регенерацији живца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afp20071001p997-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6307439" cy="440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Инервација мимичне мускулатуре лица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Секреторна и сензитивна функција</a:t>
            </a:r>
          </a:p>
          <a:p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Узроци парализе: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Траума,отогеног порекла, туморског порекла на нивоу церебралног стабла,pars petrosa  темпоралне кости или паротидне жлезде,вирусног порекла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Други ређи узроци.неуролошки (Gullian –Barreov sy),саркоидоза,инфективна мононуклеоза,Лајмска болест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      Функција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НЕУРОПРАКСИЈУ</a:t>
            </a: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ФУНКЦИОНАЛНИ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МИЈЕЛИНСКИМ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ОМОТАЧИМА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АКСОНОТМЕСИС</a:t>
            </a: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ФУНКЦИОНАЛНИ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МИЈЕЛИНСКИМ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ОМОТАЧИМА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АКСОНИМА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НЕУРОТМЕСИС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R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КОМПЛЕТАН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ФУНКЦИОНАЛАН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ЖИВЦА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W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alererovom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ДЕГЕНЕРАЦИЈОМ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ДИСТАЛНОМ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Autofit/>
          </a:bodyPr>
          <a:lstStyle/>
          <a:p>
            <a:br>
              <a:rPr lang="x-none" sz="3600" dirty="0">
                <a:latin typeface="Times New Roman" pitchFamily="18" charset="0"/>
                <a:cs typeface="Times New Roman" pitchFamily="18" charset="0"/>
              </a:rPr>
            </a:br>
            <a:br>
              <a:rPr lang="x-none" sz="32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СТЕПЕНУ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НЕРВА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Анамнеза: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обољења ува, повреде, неуролошка обољења, инфективна обољењ,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ујед крпе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саркоидоза, аутоимуно обољења...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Клинички преглед: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ОРЛ преглед (слух и вестибуларне функције)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Преглед неуролога, интерниста,инфектолог, офталмолог (за спречавање оштећења рожњаче), Лабораторијска испитивања( гликемија)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RTG  нативни снимак пирамида 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по Stenversu,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базе лобање по Тownu или по потреби CT темпоралне кости и понтоцеребеларног угла.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ЕHO преглед паротидне регије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Дијагностичка процедура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Shirmerov  тест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Рефлекс стапедијуса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Густатометрија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Топодијагностика места лезије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Идиопатска,унилатерална парализа непознатог узрока и без оштећења других кранијалних нерава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Најчешћи облик svih perifernih paraliza 75%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Јавља се у 20 на 100 000 становника.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Етиологија:непозната хладноћа, вирусна (herpes simplex)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Белова фацијална парализа</a:t>
            </a:r>
            <a:br>
              <a:rPr lang="x-none" dirty="0">
                <a:latin typeface="Times New Roman" pitchFamily="18" charset="0"/>
                <a:cs typeface="Times New Roman" pitchFamily="18" charset="0"/>
              </a:rPr>
            </a:br>
            <a:r>
              <a:rPr lang="x-none" i="1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парализа a frigore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File0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191000"/>
            <a:ext cx="1491801" cy="2327275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5" name="Picture 7" descr="File0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962400"/>
            <a:ext cx="1763713" cy="2752009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6" name="Picture 6" descr="File00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114800"/>
            <a:ext cx="1275457" cy="2590800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7" name="Picture 1029" descr="File00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3962400"/>
            <a:ext cx="1597077" cy="2420938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Промаја, мокра коса, вожња аутомобилом поред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отвореног прозор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...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почиње ретроаурикуларним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болом,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који прати једнострана парализа фацијалиса( не затвара око, не набира чело, не развлачи усне у осмех)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Брзи облик 2-4 дана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Спори облик развој болести траје око две недеље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Хиперакузија ( због парализе стапедијалног мишића)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Проблеме са оком( иритација и кератитис)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  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Поставља се када се искључе сви могући узроци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Компликације:оштећење корнее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 Клинички ток опоравка  од болести види се након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 1 -2 месеца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Терапија:антивирусна, витаминска, вазодилататорна,корикостероиди, физикална терапија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Декомпресија фацијалног живца транстемпоралним путем, у случају да два месец од почетка болести нема опоравка.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 Белове парализе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9325" y="1481138"/>
            <a:ext cx="4705350" cy="4525962"/>
          </a:xfrm>
          <a:noFill/>
        </p:spPr>
      </p:pic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Рецидив идиопатске периферне парализе јавља се  око 5% случајева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оквиру Melkersson Rosenthal sy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Увек поновити дијагностичку процедуру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Рецидивирајуће фацијалне парализе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File00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581400"/>
            <a:ext cx="1861394" cy="2944812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 мање очигледна, него код унилатералних парализа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После кранијалне трауме,Gullian Barreov sy, Mobiusovog sy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Билатералне периферне парализе фацијалног нерва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ile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276600"/>
            <a:ext cx="2423419" cy="3352800"/>
          </a:xfrm>
          <a:prstGeom prst="rect">
            <a:avLst/>
          </a:prstGeom>
          <a:noFill/>
          <a:ln w="28575">
            <a:solidFill>
              <a:srgbClr val="FFCCFF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>
                <a:latin typeface="Times New Roman" pitchFamily="18" charset="0"/>
                <a:cs typeface="Times New Roman" pitchFamily="18" charset="0"/>
              </a:rPr>
              <a:t>Обољења унутрашњег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Оштећење слуха изазвано јаким звуком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Етиологија:јак звук који механички оштети ћелије Cortijevog  органа и може трајно оштетити слух.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Акутна и хронична, једнострана и обострана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Привремено или стално</a:t>
            </a:r>
          </a:p>
          <a:p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Акутна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Последица тренутног краткотрајног дејства јаког звука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Бласт траума – експлозија (може и повреда средњег ува уз руптуру бубне опне).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Акустичка траума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 ÐµÐ·ÑÐ»ÑÐ°Ñ ÑÐ»Ð¸ÐºÐ° Ð·Ð° Ð°ÐºÑÑÑÐ¸ÑÐ½Ð° ÑÑÐ°ÑÐ¼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5560998"/>
            <a:ext cx="1314450" cy="129700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>
                <a:latin typeface="Times New Roman" pitchFamily="18" charset="0"/>
                <a:cs typeface="Times New Roman" pitchFamily="18" charset="0"/>
              </a:rPr>
              <a:t>Последица дуготрајног,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кумулативног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дејства буке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Фабричка бука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, веома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гласна музика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Индивидуална осетљивост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Бука од 90 dB која траје дуже 8 h или бука  од 100 dB која трајe дуже од два часа или бука 110 dB која траје дуже од 30 мин може изазвати трајна оштећења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Патохистолошки:оштећење и губитак сензорних ћелија и то највише у делу кохлеје где се примају високе вреквенције.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i="1">
                <a:latin typeface="Times New Roman" pitchFamily="18" charset="0"/>
                <a:cs typeface="Times New Roman" pitchFamily="18" charset="0"/>
              </a:rPr>
              <a:t>Хронична акустичка траума</a:t>
            </a:r>
            <a:br>
              <a:rPr lang="x-none" i="1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Зујање (tinnitus), слабији слух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Отоскопски налаз:обострано уредан.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Аудиометрија:сензоринеуријално оштећење слуха, највише изражено на 4000 Hz</a:t>
            </a:r>
          </a:p>
          <a:p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 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Превенција је најбитнија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антифони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     Клиничка слика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Ð ÐµÐ·ÑÐ»ÑÐ°Ñ ÑÐ»Ð¸ÐºÐ° Ð·Ð° Ð°Ð½ÑÐ¸ÑÐ¾Ð½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148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Изненадни настанак сензоринеуријалне наглувости или глувоће код особа које су претходно биле здраве или нису боловале од ушију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Етиологија:непозната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Претпоставља се да је вирус узрок, компликовано измењеним имуним одговором, што доводи до оштећења сензорног епитела чула слуха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Акутна идиопатска наглувост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Изненада настало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зујање 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шуштање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често уз осећај запушености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Чуло за равнотежу није захваћено</a:t>
            </a:r>
          </a:p>
          <a:p>
            <a:r>
              <a:rPr lang="x-none">
                <a:latin typeface="Times New Roman" pitchFamily="18" charset="0"/>
                <a:cs typeface="Times New Roman" pitchFamily="18" charset="0"/>
              </a:rPr>
              <a:t>Дијагноза: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анамнеза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 клинички преглед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Аудиометрија.најчешће једнострано сензоринеурјално оштећење слуха, где су ниске и средње фреквенције могу бити више оштећене од високих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NMR понтоцеребеларног угла, интернистички преглед, неуролошки преглед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Од значаја ако се започне на време у року од седам дана од почетка болести.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 </a:t>
            </a:r>
            <a:br>
              <a:rPr lang="x-none" dirty="0"/>
            </a:br>
            <a:endParaRPr lang="en-US" dirty="0"/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Старачка наглувост, нарочито изажено у седмој деценији живота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Атрофија сензорних ћелија у кохлеји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Дијагноза:анамнеза, клинички прглед , аудиометрија</a:t>
            </a:r>
          </a:p>
          <a:p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Слушни амплификатори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            Presbyacusis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Ð ÐµÐ·ÑÐ»ÑÐ°Ñ ÑÐ»Ð¸ÐºÐ° Ð·Ð° ÑÑÐ°ÑÐ°ÑÐºÐ° Ð½Ð°Ð³Ð»ÑÐ²Ð¾Ñ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8370" y="4038600"/>
            <a:ext cx="2572680" cy="215265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Бубна дупља- cavum tympani</a:t>
            </a:r>
          </a:p>
          <a:p>
            <a:pPr algn="ctr"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Садражај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Зидови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Мишићи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Слушне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кошчице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Еустахијева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туба- тuba auditiva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Мастоидне ћелије- processus mastoideus</a:t>
            </a:r>
          </a:p>
        </p:txBody>
      </p:sp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Лабиринтогене вртоглавице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Мениерова болест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Поремећај унутрашњег ува који се карактерише повременим нападима вртоглавице, оштећењем слуха и зујањем у оболелом уву.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Разорни напади вртоглавице у трајању од 30 мин до неколико сати могу бити разорни.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 непозната, zahvata i čulo sluha i ravnoteže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Поремећај у метаболизму ендолимфе и њеног накупљања и повећања запремине мемранозног лабиринта- </a:t>
            </a: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Hydrops labyrinta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Ð ÐµÐ·ÑÐ»ÑÐ°Ñ ÑÐ»Ð¸ÐºÐ° Ð·Ð° menijerova bolest uh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AutoShape 4" descr="Ð ÐµÐ·ÑÐ»ÑÐ°Ñ ÑÐ»Ð¸ÐºÐ° Ð·Ð° menijerova bolest uh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4" name="Picture 6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5792" y="5486400"/>
            <a:ext cx="1911958" cy="10572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средњем животном добу, једнострано, касније могу бити захваћена оба ува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Оштећење слуха и вртоглавица могу се јавити истовремено, а може претходии једно другом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Оштећење слуха је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праћено проме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љивим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шуштањем или зујањем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Напади вртоглавице јављају се изненада, мучнина и повраћање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Некада може проћи и неколико година да се напади не јаве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Анамнеза, клинички преглед, отоскопија , аудиометрија, NMR ендокранијума  (да се искључи Tu понтоцеребеларног угла)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Медикаментозна за сада не постоји, јер се не зна узрок настанка болести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 време напада може се дати лек против болести вожње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Деструкција лабиринта апликацијом Gentamycina у cavum tympani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Gentamycin je више вестибулотоксичан, него ототоксичан лек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Ð ÐµÐ·ÑÐ»ÑÐ°Ñ ÑÐ»Ð¸ÐºÐ° Ð·Ð° akutna idiopatska nagluvo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239000" cy="4343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Млађе особе, здраве особе, оба пола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Нагло настало оштећење чула за равнотежу, без обољења других делова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CNS 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тиологија.није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са свим јасна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Највереоватније вирусне етиологије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 је значи слична акутној сензоринеуријалној наглувости само је овде захваћено чуло за равнотежу.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euronitis n. vestibularis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Ð ÐµÐ·ÑÐ»ÑÐ°Ñ ÑÐ»Ð¸ÐºÐ° Ð·Ð° neuronitis n. vestibular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029200"/>
            <a:ext cx="3836641" cy="1828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Снажна вртоглавица,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праћена мучнино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некада повраћањем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Патолошки вестибуларни нистагмус са смером ка здравој страни (спора фаза ка болесној страни)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Тенденција пада ка болесној страни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Анамнеза, клинички преглед,аудиометрија и вестибуларне пробе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Аудиометрија :уредан слух.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Калријски тест смањење или одсуство функције чула за равнотежу са те стране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неуролог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Симптоматска ( антивртигинозни и антиеметички лек)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Природан ток болести је повољан захваљујући централној компензацији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Чим дође до побољшања треба саветовати самостално кретање да би централна компензација максимално побољшала функцију вестибуло-окуларних и вестибулоспиналних рефлекса.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Поремећај, НЕ ОШТЕЋЕЊЕ, чула за равнотежу које се карактерише краткотрајним вртоглавицама које настају након поремећаја положаја главе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 :позната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Макуле утрикулуса упадну у полукружни канал , најчешће задњи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Због земљине теже , отоконије теже да заузму најнижи положај у каналу и лажни сигнали се шаљу о ротаторном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кретању главе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, што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изазива нистагмус и вртоглавицу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Бенигни пароксизмални позициони вертиго</a:t>
            </a:r>
            <a:endParaRPr lang="en-US" dirty="0"/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Краткотрајне вртоглавице ( око 15 секунди)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Приликом легања у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кревет, кретања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 кревету или забацивању главе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Овде је реч о промени положаја главе у односу на смер земљине теже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Није проблем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у в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атном делу кичме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Дијагноза:анамнеза, аудиометрија  и калоријски тест су уредни, јер нема оштећења чула слуха и равнотеже.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kustky%20stredousi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5213" y="2513013"/>
            <a:ext cx="4473575" cy="2462212"/>
          </a:xfrm>
          <a:noFill/>
        </p:spPr>
      </p:pic>
      <p:sp>
        <p:nvSpPr>
          <p:cNvPr id="819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Веома успешна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Састоји се у враћању отпалих отоконија из полукружног канала у утрикулус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Репозициони маневр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Медикаментозна терапија није потребна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 Терапија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 ÐµÐ·ÑÐ»ÑÐ°Ñ ÑÐ»Ð¸ÐºÐ° Ð·Ð° Ð±ÐµÐ½Ð¸Ð³Ð½Ð¸ Ð¿Ð°ÑÐ¾ÐºÑÐ¸Ð·Ð¼Ð°Ð»Ð½Ð¸ Ð²ÐµÑÑÐ¸Ð³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57290"/>
            <a:ext cx="3371850" cy="2548311"/>
          </a:xfrm>
          <a:prstGeom prst="rect">
            <a:avLst/>
          </a:prstGeom>
          <a:noFill/>
        </p:spPr>
      </p:pic>
      <p:pic>
        <p:nvPicPr>
          <p:cNvPr id="10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343400"/>
            <a:ext cx="2533650" cy="168592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Отосклероза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en-US"/>
          </a:p>
        </p:txBody>
      </p:sp>
    </p:spTree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Хередитарна примарна остеодистрофија коштаног лабиринта са фиксацијом стапеса која проузрокује прогресивну глувоћу пре свега кондуктивног типа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Болест унутрашњег и средњег ува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Отосклероза</a:t>
            </a:r>
            <a:endParaRPr lang="en-US" dirty="0"/>
          </a:p>
        </p:txBody>
      </p:sp>
      <p:pic>
        <p:nvPicPr>
          <p:cNvPr id="10244" name="Picture 2" descr="Gray9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581400"/>
            <a:ext cx="20955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Чешћа код белаца, ретка код црнаца(1 црнац на 10 белаца)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Клиничка преваленција је 0,3%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Код жена 2 пута чешћа него код мушкараца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Између 16 и 50 године, а у 10 % у периоду перименопаузе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Код форми које се јављају касније спорија је еволуција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Код јувенилних форми је бржа еволуција и доводи до тешког оштећења слуха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Епидемиологија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Непозната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Наслеђује се аутозомно доминантно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Етиологија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2" descr="Ð ÐµÐ·ÑÐ»ÑÐ°Ñ ÑÐ»Ð¸ÐºÐ° Ð·Ð° otoskleroza uh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819400"/>
            <a:ext cx="48704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Као последица дистрофије коштаног лабиринта чији су поједини делови измењени због процеса који обухвата у исто време и остеолизе са хиперваскуларизацијом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Најчешћа локализација је у нивоу предњег дела овалног прозора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Могућа је локализација и у нивоу округлог прозора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Интраоперативно се налази фиксиран стапесса задебљалом базалном плочом због остеосклерозтичних жаришта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Чиста кохлеарна изузетно ретко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Патогенеза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AutoShape 2" descr="otoskleroz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13317" name="AutoShape 4" descr="otoskleroz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13318" name="Picture 6" descr="Ð ÐµÐ·ÑÐ»ÑÐ°Ñ ÑÐ»Ð¸ÐºÐ° Ð·Ð° otoskleroza uh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591050"/>
            <a:ext cx="20193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Младе жене долазе на преглед због ослабљеног слуха и тинитуса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Наглувост је најчешће обострана , али је у почетку болести израженија са једне стране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Једнострана у 30% случајева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Поједини пацијенти у почетку болести боље чују у бучној средини (Willisova  паракузија)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Појава мешовите наглувости је знак захваћености унутрашњег ува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Тинитус је главни проблем пацијента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Вртоглавица је веома ретка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Отомикроскопски налаз:без патолошких промена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Schwartzov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 знак:изузетно ретко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Акуметријски налаз:показује слабију ваздушну проводљивост у односу на проводљивост кроз коштане структуре при испитивању звучним виљушкама.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Тонални лиминарни аудиограм показује симетричну обострану кондуктивну наглувост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Мешовита или сензоринеуријална наглувост се јавља у случајевима са кохлеарном отосклерозом (захваћеност унутрашњег ува)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Импеданцметрија Ас кривуља.Стапедијални рефлекс је угашен.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Клинички преглед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Компијутеризована томографија је потребна да би се искључила други узроци кондуктивне наглувости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Мондинијев синдром, тимпаносклероза, фиксиран ланац слушних кошчица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Радиолошко испитивање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Хирушко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Хирушком интервенцијом се не зауставља процес него се поправља слух и тиме квалитет живота</a:t>
            </a:r>
          </a:p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Стапедектомија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:када се уклања део фиксираног стапеса који сe замањује протезом</a:t>
            </a:r>
          </a:p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Стапедотомија: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када се на базалној плочи прави отвор промера 0,4-0,6 mm</a:t>
            </a:r>
          </a:p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2" descr="otosklero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419600"/>
            <a:ext cx="28575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68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anatomyE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349500"/>
            <a:ext cx="56102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Успоставља се поновна трансмисија звука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Операција даје одличне резултате у 95% случајева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У случају када не жели да се оперише или постоји контраиндикација одређује се слушни апарат.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уво</a:t>
            </a:r>
          </a:p>
        </p:txBody>
      </p:sp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слуха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unutrasnje uh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565400"/>
            <a:ext cx="3240088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1359</TotalTime>
  <Words>2638</Words>
  <Application>Microsoft Office PowerPoint</Application>
  <PresentationFormat>On-screen Show (4:3)</PresentationFormat>
  <Paragraphs>325</Paragraphs>
  <Slides>80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0" baseType="lpstr">
      <vt:lpstr>Arial</vt:lpstr>
      <vt:lpstr>Calibri</vt:lpstr>
      <vt:lpstr>Lucida Sans Unicode</vt:lpstr>
      <vt:lpstr>Times New Roman</vt:lpstr>
      <vt:lpstr>Traditional Arabic</vt:lpstr>
      <vt:lpstr>Verdana</vt:lpstr>
      <vt:lpstr>Wingdings</vt:lpstr>
      <vt:lpstr>Wingdings 2</vt:lpstr>
      <vt:lpstr>Wingdings 3</vt:lpstr>
      <vt:lpstr>Concourse</vt:lpstr>
      <vt:lpstr>Основи аудиологије, аудиолошка рехабилитација, болести фацијалног живца, обољења вестибуларног апарата</vt:lpstr>
      <vt:lpstr>Анатомија органа чула  слуха</vt:lpstr>
      <vt:lpstr>Анатомија органа чула  слуха</vt:lpstr>
      <vt:lpstr>Анатомија органа чула  слуха</vt:lpstr>
      <vt:lpstr>Анатомија органа чула  слуха</vt:lpstr>
      <vt:lpstr>Анатомија  органа чула  слуха </vt:lpstr>
      <vt:lpstr>Анатомија оргaна чула  слуха</vt:lpstr>
      <vt:lpstr>Анатомија органа чула  слуха</vt:lpstr>
      <vt:lpstr>Анатомија  органа чула  слуха</vt:lpstr>
      <vt:lpstr>Анатомија  органа чула  слуха </vt:lpstr>
      <vt:lpstr>Анатомија  органа чула  слуха</vt:lpstr>
      <vt:lpstr>Анатомија  органа чула  слуха</vt:lpstr>
      <vt:lpstr>Анатомија органа чула  слуха</vt:lpstr>
      <vt:lpstr>Анатомија органа чула  слуха</vt:lpstr>
      <vt:lpstr>Анатомија органа чула  слуха</vt:lpstr>
      <vt:lpstr>Анатомија органа чула  слуха</vt:lpstr>
      <vt:lpstr>Анатомија   органа чула  слуха</vt:lpstr>
      <vt:lpstr>Анатомија органа чула  слуха</vt:lpstr>
      <vt:lpstr>Анатомија органа чула  слуха</vt:lpstr>
      <vt:lpstr>Анатомија  органа чула слуха</vt:lpstr>
      <vt:lpstr>Анатомија   органа чула  слуха</vt:lpstr>
      <vt:lpstr>Физиологија органа чула слуха</vt:lpstr>
      <vt:lpstr>Аудиологија</vt:lpstr>
      <vt:lpstr>Аудиологија</vt:lpstr>
      <vt:lpstr>Путеви преношења звука</vt:lpstr>
      <vt:lpstr>Основи физиологије слуха</vt:lpstr>
      <vt:lpstr>Основи физиологије слуха</vt:lpstr>
      <vt:lpstr>Основи физиологије слуха</vt:lpstr>
      <vt:lpstr>Основи физиологије  слуха</vt:lpstr>
      <vt:lpstr>Основи физиологије  слуха</vt:lpstr>
      <vt:lpstr>Основи физиологије  слуха</vt:lpstr>
      <vt:lpstr>Aудиолошка рехабилитација</vt:lpstr>
      <vt:lpstr>Aудиолошка рехабилитација</vt:lpstr>
      <vt:lpstr>Слух се може поправити</vt:lpstr>
      <vt:lpstr>PowerPoint Presentation</vt:lpstr>
      <vt:lpstr>PowerPoint Presentation</vt:lpstr>
      <vt:lpstr>Периферне парезе и парализе n.facijalisa</vt:lpstr>
      <vt:lpstr>PowerPoint Presentation</vt:lpstr>
      <vt:lpstr>Интракранијални </vt:lpstr>
      <vt:lpstr>PowerPoint Presentation</vt:lpstr>
      <vt:lpstr>PowerPoint Presentation</vt:lpstr>
      <vt:lpstr>PowerPoint Presentation</vt:lpstr>
      <vt:lpstr>      Функција</vt:lpstr>
      <vt:lpstr>  ПО СТЕПЕНУ ОШТЕЋЕЊА НЕРВА НА: </vt:lpstr>
      <vt:lpstr>Дијагностичка процедура</vt:lpstr>
      <vt:lpstr>Топодијагностика места лезије</vt:lpstr>
      <vt:lpstr>Белова фацијална парализа или парализа a frigore</vt:lpstr>
      <vt:lpstr>    Клиничка слика</vt:lpstr>
      <vt:lpstr>Дијагноза Белове парализе</vt:lpstr>
      <vt:lpstr>Рецидивирајуће фацијалне парализе</vt:lpstr>
      <vt:lpstr>Билатералне периферне парализе фацијалног нерва</vt:lpstr>
      <vt:lpstr>Обољења унутрашњег ува</vt:lpstr>
      <vt:lpstr>Акустичка траума</vt:lpstr>
      <vt:lpstr>Хронична акустичка траума </vt:lpstr>
      <vt:lpstr>     Клиничка слика </vt:lpstr>
      <vt:lpstr>Акутна идиопатска наглувост</vt:lpstr>
      <vt:lpstr>Клиничка слика</vt:lpstr>
      <vt:lpstr>Терапија  </vt:lpstr>
      <vt:lpstr>            Presbyacusis</vt:lpstr>
      <vt:lpstr>Лабиринтогене вртоглавице</vt:lpstr>
      <vt:lpstr>PowerPoint Presentation</vt:lpstr>
      <vt:lpstr>Дијагноза</vt:lpstr>
      <vt:lpstr>PowerPoint Presentation</vt:lpstr>
      <vt:lpstr>Neuronitis n. vestibularis</vt:lpstr>
      <vt:lpstr>Клиничка слика</vt:lpstr>
      <vt:lpstr>Дијагноза</vt:lpstr>
      <vt:lpstr>Терапија</vt:lpstr>
      <vt:lpstr>Бенигни пароксизмални позициони вертиго</vt:lpstr>
      <vt:lpstr>Клиничка слика</vt:lpstr>
      <vt:lpstr> Терапија </vt:lpstr>
      <vt:lpstr>Отосклероза</vt:lpstr>
      <vt:lpstr>Отосклероза</vt:lpstr>
      <vt:lpstr>Епидемиологија</vt:lpstr>
      <vt:lpstr>Етиологија</vt:lpstr>
      <vt:lpstr>Патогенеза</vt:lpstr>
      <vt:lpstr>Клиничка слика</vt:lpstr>
      <vt:lpstr>Клинички преглед</vt:lpstr>
      <vt:lpstr>Радиолошко испитивање</vt:lpstr>
      <vt:lpstr>Лечење</vt:lpstr>
      <vt:lpstr>Лечење</vt:lpstr>
    </vt:vector>
  </TitlesOfParts>
  <Company>Home 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Anatomija i fiziologija organa čula  sluha</dc:title>
  <dc:creator>User</dc:creator>
  <cp:lastModifiedBy>Branislav Belic</cp:lastModifiedBy>
  <cp:revision>25</cp:revision>
  <dcterms:created xsi:type="dcterms:W3CDTF">2011-05-03T10:55:59Z</dcterms:created>
  <dcterms:modified xsi:type="dcterms:W3CDTF">2024-08-31T10:49:36Z</dcterms:modified>
</cp:coreProperties>
</file>